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93BF50-B21D-4BAA-8399-7EBAB9686A75}" v="1214" dt="2024-01-21T07:26:51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графическая вставка, мультфильм, аниме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642F67C-7430-8370-5010-80E866008B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" r="2" b="751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  <a:cs typeface="Calibri Light"/>
              </a:rPr>
              <a:t>Профессии связанные с информатикой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A96D9-E251-6AB4-C38B-507BFC6BD3AB}"/>
              </a:ext>
            </a:extLst>
          </p:cNvPr>
          <p:cNvSpPr txBox="1"/>
          <p:nvPr/>
        </p:nvSpPr>
        <p:spPr>
          <a:xfrm>
            <a:off x="6976016" y="6251680"/>
            <a:ext cx="52885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cs typeface="Calibri"/>
              </a:rPr>
              <a:t>Мартюшова Полина 10В класс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Объект 6" descr="Изображение выглядит как текст, снимок экрана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754A56E-4765-825B-0B6D-3FC687D52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3280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F3D446-593C-00A0-05A9-E05F22293CCB}"/>
              </a:ext>
            </a:extLst>
          </p:cNvPr>
          <p:cNvSpPr txBox="1"/>
          <p:nvPr/>
        </p:nvSpPr>
        <p:spPr>
          <a:xfrm>
            <a:off x="6325523" y="402880"/>
            <a:ext cx="586532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>
                <a:latin typeface="Aptos"/>
                <a:cs typeface="Calibri"/>
              </a:rPr>
              <a:t>Самые популярные направления сейчас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C12CC6-1138-AF1E-22F8-B375747DC481}"/>
              </a:ext>
            </a:extLst>
          </p:cNvPr>
          <p:cNvSpPr txBox="1"/>
          <p:nvPr/>
        </p:nvSpPr>
        <p:spPr>
          <a:xfrm>
            <a:off x="7463619" y="2118246"/>
            <a:ext cx="422227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ru-RU" sz="2400" dirty="0">
                <a:cs typeface="Calibri"/>
              </a:rPr>
              <a:t>Программист</a:t>
            </a:r>
          </a:p>
          <a:p>
            <a:pPr marL="457200" indent="-457200">
              <a:buFont typeface="Arial"/>
              <a:buChar char="•"/>
            </a:pPr>
            <a:r>
              <a:rPr lang="ru-RU" sz="2400" dirty="0">
                <a:cs typeface="Calibri"/>
              </a:rPr>
              <a:t>Веб-дизайнер</a:t>
            </a:r>
          </a:p>
          <a:p>
            <a:pPr marL="457200" indent="-457200">
              <a:buFont typeface="Arial"/>
              <a:buChar char="•"/>
            </a:pPr>
            <a:r>
              <a:rPr lang="ru-RU" sz="2400" dirty="0">
                <a:cs typeface="Calibri"/>
              </a:rPr>
              <a:t>Разработчик приложений </a:t>
            </a:r>
          </a:p>
          <a:p>
            <a:pPr marL="457200" indent="-457200">
              <a:buFont typeface="Arial"/>
              <a:buChar char="•"/>
            </a:pPr>
            <a:r>
              <a:rPr lang="ru-RU" sz="2400" dirty="0">
                <a:cs typeface="Calibri"/>
              </a:rPr>
              <a:t>UX/UI-дизайнер</a:t>
            </a:r>
          </a:p>
          <a:p>
            <a:pPr marL="457200" indent="-457200">
              <a:buFont typeface="Arial"/>
              <a:buChar char="•"/>
            </a:pPr>
            <a:r>
              <a:rPr lang="ru-RU" sz="2400" dirty="0">
                <a:cs typeface="Calibri"/>
              </a:rPr>
              <a:t>И другие</a:t>
            </a:r>
          </a:p>
        </p:txBody>
      </p:sp>
    </p:spTree>
    <p:extLst>
      <p:ext uri="{BB962C8B-B14F-4D97-AF65-F5344CB8AC3E}">
        <p14:creationId xmlns:p14="http://schemas.microsoft.com/office/powerpoint/2010/main" val="37181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A3B8C-4AC0-F948-93F3-E12895A44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58" y="582167"/>
            <a:ext cx="4234393" cy="1616203"/>
          </a:xfrm>
        </p:spPr>
        <p:txBody>
          <a:bodyPr anchor="b">
            <a:normAutofit/>
          </a:bodyPr>
          <a:lstStyle/>
          <a:p>
            <a:r>
              <a:rPr lang="ru-RU" sz="3200" dirty="0">
                <a:cs typeface="Calibri Light"/>
              </a:rPr>
              <a:t>Программист</a:t>
            </a:r>
            <a:endParaRPr lang="ru-RU" sz="3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B10C04-8E87-FBFE-9265-5E487B21C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4234394" cy="3447832"/>
          </a:xfrm>
        </p:spPr>
        <p:txBody>
          <a:bodyPr anchor="t">
            <a:normAutofit/>
          </a:bodyPr>
          <a:lstStyle/>
          <a:p>
            <a:r>
              <a:rPr lang="ru-RU" sz="1900" b="0" i="0">
                <a:latin typeface="YS Text"/>
                <a:ea typeface="YS Text"/>
                <a:cs typeface="YS Text"/>
              </a:rPr>
              <a:t>Программист — это специалист по созданию и доработке программных продуктов для компьютеров и других устройств, архитектуры различных интернет-ресурсов, компонентов и методов анализа и моделирования.</a:t>
            </a:r>
          </a:p>
          <a:p>
            <a:r>
              <a:rPr lang="ru-RU" sz="1900" b="0" i="0">
                <a:latin typeface="YS Text"/>
                <a:ea typeface="YS Text"/>
                <a:cs typeface="YS Text"/>
              </a:rPr>
              <a:t>В основе этой деятельности лежит разработка системных кодов для программ с использованием языков программирования и алгоритмов, их тестирование и оптимизация.</a:t>
            </a:r>
            <a:endParaRPr lang="en-US" sz="1900"/>
          </a:p>
        </p:txBody>
      </p:sp>
      <p:pic>
        <p:nvPicPr>
          <p:cNvPr id="4" name="Объект 3" descr="Изображение выглядит как диаграмма, снимок экрана, текс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077EBE7-69EF-096C-DFD8-129F7994D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34" r="17121" b="1"/>
          <a:stretch/>
        </p:blipFill>
        <p:spPr>
          <a:xfrm>
            <a:off x="5854890" y="877414"/>
            <a:ext cx="5453545" cy="4984683"/>
          </a:xfrm>
          <a:prstGeom prst="rect">
            <a:avLst/>
          </a:prstGeom>
        </p:spPr>
      </p:pic>
      <p:grpSp>
        <p:nvGrpSpPr>
          <p:cNvPr id="22" name="Group 17">
            <a:extLst>
              <a:ext uri="{FF2B5EF4-FFF2-40B4-BE49-F238E27FC236}">
                <a16:creationId xmlns:a16="http://schemas.microsoft.com/office/drawing/2014/main" id="{434FA563-76F6-CDCF-AEA0-A7B78E446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D2E3CAA-F1BA-6695-301D-22564C382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3F0F2C-04A5-144D-BDCF-C38707289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973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E4CD2-3F39-2645-113F-4D2CFA1A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ru-RU" sz="4000">
                <a:cs typeface="Calibri Light"/>
              </a:rPr>
              <a:t>Веб-дизайнер</a:t>
            </a:r>
            <a:endParaRPr lang="ru-RU" sz="40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1DCA55-6DFA-7076-5E90-C832E32C0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800" dirty="0">
                <a:ea typeface="+mn-lt"/>
                <a:cs typeface="+mn-lt"/>
              </a:rPr>
              <a:t>Веб-дизайнер создаёт дизайн сайтов и приложений, но иногда под этим понимают сразу несколько задач: UI- и UX-дизайн, брендинг. От мастерства веб-дизайнера зависит, останется ли человек на странице, кликнет ли по баннеру на сайте и сможет ли сразу найти иконку сервиса среди тысяч подобных. </a:t>
            </a:r>
            <a:br>
              <a:rPr lang="ru-RU" sz="1800" dirty="0">
                <a:ea typeface="+mn-lt"/>
                <a:cs typeface="+mn-lt"/>
              </a:rPr>
            </a:br>
            <a:br>
              <a:rPr lang="ru-RU" sz="1800" dirty="0">
                <a:ea typeface="+mn-lt"/>
                <a:cs typeface="+mn-lt"/>
              </a:rPr>
            </a:br>
            <a:r>
              <a:rPr lang="ru-RU" sz="1800" dirty="0">
                <a:ea typeface="+mn-lt"/>
                <a:cs typeface="+mn-lt"/>
              </a:rPr>
              <a:t>В отличие от графического дизайнера, всё, что делает веб-дизайнер, так или иначе связано с интернетом: сайты, баннеры, мобильные приложения, онлайн-сервисы. Это значит, что всю работу можно выполнять онлайн и не вникать в особенности разных материалов и красителей. От </a:t>
            </a:r>
            <a:r>
              <a:rPr lang="ru-RU" sz="1800" err="1">
                <a:ea typeface="+mn-lt"/>
                <a:cs typeface="+mn-lt"/>
              </a:rPr>
              <a:t>моушн</a:t>
            </a:r>
            <a:r>
              <a:rPr lang="ru-RU" sz="1800" dirty="0">
                <a:ea typeface="+mn-lt"/>
                <a:cs typeface="+mn-lt"/>
              </a:rPr>
              <a:t> и 3D-дизайнеров, веб-дизайнеров отличает то, что они работают в основном с двухмерными и статичными элементами. </a:t>
            </a:r>
            <a:br>
              <a:rPr lang="ru-RU" sz="1800" dirty="0">
                <a:ea typeface="+mn-lt"/>
                <a:cs typeface="+mn-lt"/>
              </a:rPr>
            </a:br>
            <a:endParaRPr lang="ru-RU" sz="1600">
              <a:ea typeface="+mn-lt"/>
              <a:cs typeface="+mn-lt"/>
            </a:endParaRPr>
          </a:p>
        </p:txBody>
      </p:sp>
      <p:pic>
        <p:nvPicPr>
          <p:cNvPr id="4" name="Рисунок 3" descr="Изображение выглядит как текст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9C77862-BD76-44F4-A824-0DC9C8DFB8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09" r="35908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0860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29759-97BE-EA00-3DEF-D60CA3D6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ru-RU" sz="5400">
                <a:cs typeface="Calibri Light"/>
              </a:rPr>
              <a:t>Разработчик приложений</a:t>
            </a:r>
            <a:endParaRPr lang="ru-RU" sz="5400"/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D0717A-7159-6282-B042-6BF861502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ru-RU" sz="2200" b="1" i="0">
                <a:latin typeface="Golos"/>
                <a:ea typeface="Golos"/>
                <a:cs typeface="Golos"/>
              </a:rPr>
              <a:t>Мобильный разработчик – это программист, который создает программное обеспечение для смартфонов, планшетов, электронных книг, смарт-часов, фитнес-браслетов, </a:t>
            </a:r>
            <a:r>
              <a:rPr lang="af-ZA" sz="2200" b="1" i="0">
                <a:latin typeface="Golos"/>
                <a:ea typeface="Golos"/>
                <a:cs typeface="Golos"/>
              </a:rPr>
              <a:t>GPS-</a:t>
            </a:r>
            <a:r>
              <a:rPr lang="ru-RU" sz="2200" b="1" i="0">
                <a:latin typeface="Golos"/>
                <a:ea typeface="Golos"/>
                <a:cs typeface="Golos"/>
              </a:rPr>
              <a:t>навигаторов и прочих портативных гаджетов.</a:t>
            </a:r>
            <a:r>
              <a:rPr lang="ru-RU" sz="2200" b="0" i="0">
                <a:latin typeface="Golos"/>
                <a:ea typeface="Golos"/>
                <a:cs typeface="Golos"/>
              </a:rPr>
              <a:t> Большинство из перечисленных устройств работают на одной из двух популярных платформ – </a:t>
            </a:r>
            <a:r>
              <a:rPr lang="af-ZA" sz="2200" b="0" i="0">
                <a:latin typeface="Golos"/>
                <a:ea typeface="Golos"/>
                <a:cs typeface="Golos"/>
              </a:rPr>
              <a:t>iOS </a:t>
            </a:r>
            <a:r>
              <a:rPr lang="ru-RU" sz="2200" b="0" i="0">
                <a:latin typeface="Golos"/>
                <a:ea typeface="Golos"/>
                <a:cs typeface="Golos"/>
              </a:rPr>
              <a:t>или </a:t>
            </a:r>
            <a:r>
              <a:rPr lang="af-ZA" sz="2200" b="0" i="0">
                <a:latin typeface="Golos"/>
                <a:ea typeface="Golos"/>
                <a:cs typeface="Golos"/>
              </a:rPr>
              <a:t>Android.</a:t>
            </a:r>
            <a:endParaRPr lang="en-US" sz="2200"/>
          </a:p>
        </p:txBody>
      </p:sp>
      <p:pic>
        <p:nvPicPr>
          <p:cNvPr id="4" name="Объект 3" descr="Изображение выглядит как снимок экрана, мультфильм, круг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B5650634-2B57-CA2F-D4E7-3A958D048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97" r="19087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1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5134A-95A2-A704-CB65-94DC5D92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ru-RU" dirty="0">
                <a:cs typeface="Calibri Light"/>
              </a:rPr>
              <a:t>UX/UI-дизайнер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55BCFB-3ABA-4BA8-B6CB-05C1C9986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af-ZA" sz="2200" b="1" i="0">
                <a:latin typeface="YS Text"/>
                <a:ea typeface="YS Text"/>
                <a:cs typeface="YS Text"/>
              </a:rPr>
              <a:t>UX</a:t>
            </a:r>
            <a:r>
              <a:rPr lang="af-ZA" sz="2200" b="0" i="0">
                <a:latin typeface="YS Text"/>
                <a:ea typeface="YS Text"/>
                <a:cs typeface="YS Text"/>
              </a:rPr>
              <a:t>/</a:t>
            </a:r>
            <a:r>
              <a:rPr lang="af-ZA" sz="2200" b="1" i="0">
                <a:latin typeface="YS Text"/>
                <a:ea typeface="YS Text"/>
                <a:cs typeface="YS Text"/>
              </a:rPr>
              <a:t>UI</a:t>
            </a:r>
            <a:r>
              <a:rPr lang="af-ZA" sz="2200" b="0" i="0">
                <a:latin typeface="YS Text"/>
                <a:ea typeface="YS Text"/>
                <a:cs typeface="YS Text"/>
              </a:rPr>
              <a:t>-</a:t>
            </a:r>
            <a:r>
              <a:rPr lang="ru-RU" sz="2200" b="1" i="0">
                <a:latin typeface="YS Text"/>
                <a:ea typeface="YS Text"/>
                <a:cs typeface="YS Text"/>
              </a:rPr>
              <a:t>дизайнер</a:t>
            </a:r>
            <a:r>
              <a:rPr lang="ru-RU" sz="2200" b="0" i="0">
                <a:latin typeface="YS Text"/>
                <a:ea typeface="YS Text"/>
                <a:cs typeface="YS Text"/>
              </a:rPr>
              <a:t> – специалист, который занимается проектированием, созданием пользовательского интерфейса (</a:t>
            </a:r>
            <a:r>
              <a:rPr lang="af-ZA" sz="2200" b="0" i="0">
                <a:latin typeface="YS Text"/>
                <a:ea typeface="YS Text"/>
                <a:cs typeface="YS Text"/>
              </a:rPr>
              <a:t>UI) </a:t>
            </a:r>
            <a:r>
              <a:rPr lang="ru-RU" sz="2200" b="0" i="0">
                <a:latin typeface="YS Text"/>
                <a:ea typeface="YS Text"/>
                <a:cs typeface="YS Text"/>
              </a:rPr>
              <a:t>и пользовательского опыта (</a:t>
            </a:r>
            <a:r>
              <a:rPr lang="af-ZA" sz="2200" b="0" i="0">
                <a:latin typeface="YS Text"/>
                <a:ea typeface="YS Text"/>
                <a:cs typeface="YS Text"/>
              </a:rPr>
              <a:t>UX) </a:t>
            </a:r>
            <a:r>
              <a:rPr lang="ru-RU" sz="2200" b="0" i="0">
                <a:latin typeface="YS Text"/>
                <a:ea typeface="YS Text"/>
                <a:cs typeface="YS Text"/>
              </a:rPr>
              <a:t>для цифровых продуктов: сайты, мобильные приложения, программное обеспечение, интерактивные продукты. В общем, </a:t>
            </a:r>
            <a:r>
              <a:rPr lang="ru-RU" sz="2200" b="1" i="0">
                <a:latin typeface="YS Text"/>
                <a:ea typeface="YS Text"/>
                <a:cs typeface="YS Text"/>
              </a:rPr>
              <a:t>профессия</a:t>
            </a:r>
            <a:r>
              <a:rPr lang="ru-RU" sz="2200" b="0" i="0">
                <a:latin typeface="YS Text"/>
                <a:ea typeface="YS Text"/>
                <a:cs typeface="YS Text"/>
              </a:rPr>
              <a:t> связана с созданием интерфейса, который наглядно отображает информацию, упрощает пользовательское взаимодействие с продуктом, делая его более удобным в использовании.</a:t>
            </a:r>
            <a:endParaRPr lang="ru-RU" sz="2200"/>
          </a:p>
        </p:txBody>
      </p:sp>
      <p:pic>
        <p:nvPicPr>
          <p:cNvPr id="4" name="Рисунок 3" descr="Изображение выглядит как текст, Человеческое лицо, графическая вставк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DCF9FD8-1607-002C-2E99-B8F7262EA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" r="2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1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9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дежда, мультфильм, человек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81D02E0F-7501-A45D-44E8-01830C8B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48" r="-1" b="24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4A024B-7018-A613-186A-4CE570DC0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70" y="1516407"/>
            <a:ext cx="570064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ru-RU" sz="1300" b="1" i="0" dirty="0">
              <a:latin typeface="var(--font-family)"/>
              <a:ea typeface="YS Text"/>
              <a:cs typeface="YS Text"/>
            </a:endParaRPr>
          </a:p>
          <a:p>
            <a:r>
              <a:rPr lang="ru-RU" sz="2400" b="0" i="0" dirty="0">
                <a:latin typeface="var(--font-family)"/>
                <a:ea typeface="var(--font-family)"/>
                <a:cs typeface="var(--font-family)"/>
              </a:rPr>
              <a:t>✅ </a:t>
            </a:r>
            <a:r>
              <a:rPr lang="ru-RU" sz="2400" b="1" i="0">
                <a:latin typeface="var(--font-family)"/>
                <a:ea typeface="var(--font-family)"/>
                <a:cs typeface="var(--font-family)"/>
              </a:rPr>
              <a:t>Удалённая работа.</a:t>
            </a:r>
            <a:endParaRPr lang="ru-RU" sz="2400">
              <a:latin typeface="Calibri" panose="020F0502020204030204"/>
              <a:ea typeface="var(--font-family)"/>
              <a:cs typeface="Calibri" panose="020F0502020204030204"/>
            </a:endParaRPr>
          </a:p>
          <a:p>
            <a:r>
              <a:rPr lang="ru-RU" sz="2400" b="0" i="0" dirty="0">
                <a:latin typeface="var(--font-family)"/>
                <a:ea typeface="var(--font-family)"/>
                <a:cs typeface="var(--font-family)"/>
              </a:rPr>
              <a:t>✅ </a:t>
            </a:r>
            <a:r>
              <a:rPr lang="ru-RU" sz="2400" b="1" i="0" dirty="0">
                <a:latin typeface="var(--font-family)"/>
                <a:ea typeface="var(--font-family)"/>
                <a:cs typeface="var(--font-family)"/>
              </a:rPr>
              <a:t>Перспективы роста.</a:t>
            </a:r>
            <a:r>
              <a:rPr lang="ru-RU" sz="2400" b="0" i="0" dirty="0">
                <a:latin typeface="var(--font-family)"/>
                <a:ea typeface="var(--font-family)"/>
                <a:cs typeface="var(--font-family)"/>
              </a:rPr>
              <a:t> </a:t>
            </a:r>
            <a:endParaRPr lang="ru-RU" sz="2400">
              <a:latin typeface="Calibri" panose="020F0502020204030204"/>
              <a:ea typeface="var(--font-family)"/>
              <a:cs typeface="Calibri" panose="020F0502020204030204"/>
            </a:endParaRPr>
          </a:p>
          <a:p>
            <a:r>
              <a:rPr lang="ru-RU" sz="2400" b="0" i="0" dirty="0">
                <a:latin typeface="var(--font-family)"/>
                <a:ea typeface="var(--font-family)"/>
                <a:cs typeface="var(--font-family)"/>
              </a:rPr>
              <a:t>✅ </a:t>
            </a:r>
            <a:r>
              <a:rPr lang="ru-RU" sz="2400" b="1" i="0" dirty="0">
                <a:latin typeface="var(--font-family)"/>
                <a:ea typeface="var(--font-family)"/>
                <a:cs typeface="var(--font-family)"/>
              </a:rPr>
              <a:t>Высокие зарплаты.</a:t>
            </a:r>
            <a:endParaRPr lang="ru-RU" sz="2400" b="1" dirty="0">
              <a:latin typeface="var(--font-family)"/>
              <a:ea typeface="var(--font-family)"/>
              <a:cs typeface="Calibri" panose="020F0502020204030204"/>
            </a:endParaRPr>
          </a:p>
          <a:p>
            <a:r>
              <a:rPr lang="ru-RU" sz="2400" b="0" i="0" dirty="0">
                <a:latin typeface="var(--font-family)"/>
                <a:ea typeface="var(--font-family)"/>
                <a:cs typeface="var(--font-family)"/>
              </a:rPr>
              <a:t>✅ </a:t>
            </a:r>
            <a:r>
              <a:rPr lang="ru-RU" sz="2400" b="1" i="0" dirty="0">
                <a:latin typeface="var(--font-family)"/>
                <a:ea typeface="var(--font-family)"/>
                <a:cs typeface="var(--font-family)"/>
              </a:rPr>
              <a:t>Не обязателен диплом об образовании.</a:t>
            </a:r>
            <a:endParaRPr lang="ru-RU" sz="2400" dirty="0">
              <a:latin typeface="Calibri" panose="020F0502020204030204"/>
              <a:ea typeface="var(--font-family)"/>
              <a:cs typeface="Calibri" panose="020F0502020204030204"/>
            </a:endParaRPr>
          </a:p>
          <a:p>
            <a:r>
              <a:rPr lang="ru-RU" sz="2400" dirty="0">
                <a:latin typeface="var(--font-family)"/>
                <a:ea typeface="var(--font-family)"/>
                <a:cs typeface="var(--font-family)"/>
              </a:rPr>
              <a:t>✅ </a:t>
            </a:r>
            <a:r>
              <a:rPr lang="ru-RU" sz="2400" b="1" dirty="0">
                <a:latin typeface="var(--font-family)"/>
                <a:ea typeface="var(--font-family)"/>
                <a:cs typeface="var(--font-family)"/>
              </a:rPr>
              <a:t>Непрерывное развитие. </a:t>
            </a:r>
            <a:endParaRPr lang="ru-RU" sz="2400" dirty="0">
              <a:cs typeface="Calibri"/>
            </a:endParaRPr>
          </a:p>
          <a:p>
            <a:r>
              <a:rPr lang="ru-RU" sz="2400" b="0" i="0" dirty="0">
                <a:latin typeface="var(--font-family)"/>
                <a:ea typeface="var(--font-family)"/>
                <a:cs typeface="var(--font-family)"/>
              </a:rPr>
              <a:t>✅ </a:t>
            </a:r>
            <a:r>
              <a:rPr lang="ru-RU" sz="2400" b="1" i="0" dirty="0">
                <a:latin typeface="var(--font-family)"/>
                <a:ea typeface="var(--font-family)"/>
                <a:cs typeface="var(--font-family)"/>
              </a:rPr>
              <a:t>Баланс между работой и личной жизнью.</a:t>
            </a:r>
            <a:r>
              <a:rPr lang="ru-RU" sz="2400" b="0" i="0" dirty="0">
                <a:latin typeface="var(--font-family)"/>
                <a:ea typeface="var(--font-family)"/>
                <a:cs typeface="var(--font-family)"/>
              </a:rPr>
              <a:t> </a:t>
            </a:r>
            <a:endParaRPr lang="ru-RU" sz="240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79620E-A946-5297-D7FA-904CC8265889}"/>
              </a:ext>
            </a:extLst>
          </p:cNvPr>
          <p:cNvSpPr txBox="1"/>
          <p:nvPr/>
        </p:nvSpPr>
        <p:spPr>
          <a:xfrm>
            <a:off x="358912" y="438978"/>
            <a:ext cx="483152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dirty="0">
                <a:latin typeface="Calibri Light"/>
                <a:cs typeface="Calibri"/>
              </a:rPr>
              <a:t>Преимущества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B21DED-0AFE-4B45-D125-B5E28B95358F}"/>
              </a:ext>
            </a:extLst>
          </p:cNvPr>
          <p:cNvSpPr txBox="1"/>
          <p:nvPr/>
        </p:nvSpPr>
        <p:spPr>
          <a:xfrm>
            <a:off x="6935304" y="433456"/>
            <a:ext cx="441739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dirty="0">
                <a:latin typeface="Calibri Light"/>
                <a:cs typeface="Calibri"/>
              </a:rPr>
              <a:t>Недостатки</a:t>
            </a:r>
            <a:endParaRPr lang="ru-RU" dirty="0">
              <a:latin typeface="Calibri Light"/>
              <a:cs typeface="Calibri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FE254D-38F8-2D2F-D409-44BFBA698E08}"/>
              </a:ext>
            </a:extLst>
          </p:cNvPr>
          <p:cNvSpPr txBox="1"/>
          <p:nvPr/>
        </p:nvSpPr>
        <p:spPr>
          <a:xfrm>
            <a:off x="6250609" y="2020956"/>
            <a:ext cx="582819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ru-RU" sz="2400" b="0" i="0" dirty="0">
                <a:solidFill>
                  <a:srgbClr val="2F2F2F"/>
                </a:solidFill>
                <a:latin typeface="YS Text"/>
                <a:ea typeface="YS Text"/>
                <a:cs typeface="YS Text"/>
              </a:rPr>
              <a:t>❌ </a:t>
            </a:r>
            <a:r>
              <a:rPr lang="ru-RU" sz="2400" b="1" i="0" dirty="0">
                <a:solidFill>
                  <a:srgbClr val="2F2F2F"/>
                </a:solidFill>
                <a:latin typeface="YS Text"/>
                <a:ea typeface="YS Text"/>
                <a:cs typeface="YS Text"/>
              </a:rPr>
              <a:t>Быстро меняющаяся среда. </a:t>
            </a:r>
            <a:endParaRPr lang="ru-RU" sz="2400" dirty="0">
              <a:solidFill>
                <a:srgbClr val="000000"/>
              </a:solidFill>
              <a:latin typeface="Calibri" panose="020F0502020204030204"/>
              <a:ea typeface="YS Text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ru-RU" sz="2400" b="0" i="0" dirty="0">
                <a:solidFill>
                  <a:srgbClr val="2F2F2F"/>
                </a:solidFill>
                <a:latin typeface="YS Text"/>
                <a:ea typeface="YS Text"/>
                <a:cs typeface="YS Text"/>
              </a:rPr>
              <a:t>❌ </a:t>
            </a:r>
            <a:r>
              <a:rPr lang="ru-RU" sz="2400" b="1" i="0" dirty="0">
                <a:solidFill>
                  <a:srgbClr val="2F2F2F"/>
                </a:solidFill>
                <a:latin typeface="YS Text"/>
                <a:ea typeface="YS Text"/>
                <a:cs typeface="YS Text"/>
              </a:rPr>
              <a:t>Рутинные задачи.</a:t>
            </a:r>
            <a:r>
              <a:rPr lang="ru-RU" sz="2400" b="0" i="0" dirty="0">
                <a:solidFill>
                  <a:srgbClr val="2F2F2F"/>
                </a:solidFill>
                <a:latin typeface="YS Text"/>
                <a:ea typeface="YS Text"/>
                <a:cs typeface="YS Text"/>
              </a:rPr>
              <a:t> </a:t>
            </a:r>
            <a:endParaRPr lang="ru-RU" sz="2400">
              <a:solidFill>
                <a:srgbClr val="000000"/>
              </a:solidFill>
              <a:latin typeface="Calibri" panose="020F0502020204030204"/>
              <a:ea typeface="YS Text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ru-RU" sz="2400" b="0" i="0" dirty="0">
                <a:solidFill>
                  <a:srgbClr val="2F2F2F"/>
                </a:solidFill>
                <a:latin typeface="YS Text"/>
                <a:ea typeface="YS Text"/>
                <a:cs typeface="YS Text"/>
              </a:rPr>
              <a:t>❌ </a:t>
            </a:r>
            <a:r>
              <a:rPr lang="ru-RU" sz="2400" b="1" i="0" dirty="0">
                <a:solidFill>
                  <a:srgbClr val="2F2F2F"/>
                </a:solidFill>
                <a:latin typeface="YS Text"/>
                <a:ea typeface="YS Text"/>
                <a:cs typeface="YS Text"/>
              </a:rPr>
              <a:t>Слишком высокая конкуренция.</a:t>
            </a:r>
            <a:endParaRPr lang="ru-RU" sz="2400" dirty="0">
              <a:solidFill>
                <a:srgbClr val="000000"/>
              </a:solidFill>
              <a:latin typeface="Calibri" panose="020F0502020204030204"/>
              <a:ea typeface="YS Text"/>
              <a:cs typeface="Calibri" panose="020F0502020204030204"/>
            </a:endParaRPr>
          </a:p>
          <a:p>
            <a:pPr marL="342900" indent="-342900" algn="l">
              <a:buFont typeface="Arial"/>
              <a:buChar char="•"/>
            </a:pPr>
            <a:r>
              <a:rPr lang="ru-RU" sz="2400" b="0" i="0" dirty="0">
                <a:solidFill>
                  <a:srgbClr val="2F2F2F"/>
                </a:solidFill>
                <a:latin typeface="YS Text"/>
                <a:ea typeface="YS Text"/>
                <a:cs typeface="YS Text"/>
              </a:rPr>
              <a:t>❌ </a:t>
            </a:r>
            <a:r>
              <a:rPr lang="ru-RU" sz="2400" b="1" i="0" dirty="0">
                <a:solidFill>
                  <a:srgbClr val="2F2F2F"/>
                </a:solidFill>
                <a:latin typeface="YS Text"/>
                <a:ea typeface="YS Text"/>
                <a:cs typeface="YS Text"/>
              </a:rPr>
              <a:t>Риск выгорания.</a:t>
            </a:r>
            <a:endParaRPr lang="ru-RU" sz="2400" dirty="0">
              <a:solidFill>
                <a:srgbClr val="2F2F2F"/>
              </a:solidFill>
              <a:latin typeface="YS Tex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154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10104-FA7F-E8BE-665B-48E24DBA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ru-RU" sz="3200">
                <a:cs typeface="Calibri Light"/>
              </a:rPr>
              <a:t>Итог </a:t>
            </a:r>
            <a:endParaRPr lang="ru-RU" sz="3200"/>
          </a:p>
        </p:txBody>
      </p:sp>
      <p:cxnSp>
        <p:nvCxnSpPr>
          <p:cNvPr id="26" name="Straight Connector 19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5DD79D-E75B-A802-18C4-E3B81127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85" y="1904631"/>
            <a:ext cx="4544762" cy="360293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err="1">
                <a:cs typeface="Calibri"/>
              </a:rPr>
              <a:t>Профессии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связанные</a:t>
            </a:r>
            <a:r>
              <a:rPr lang="en-US" sz="2400" dirty="0">
                <a:cs typeface="Calibri"/>
              </a:rPr>
              <a:t> с </a:t>
            </a:r>
            <a:r>
              <a:rPr lang="en-US" sz="2400" err="1">
                <a:cs typeface="Calibri"/>
              </a:rPr>
              <a:t>информатикой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активно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развиваются</a:t>
            </a:r>
            <a:r>
              <a:rPr lang="en-US" sz="2400" dirty="0">
                <a:cs typeface="Calibri"/>
              </a:rPr>
              <a:t> в </a:t>
            </a:r>
            <a:r>
              <a:rPr lang="en-US" sz="2400" err="1">
                <a:cs typeface="Calibri"/>
              </a:rPr>
              <a:t>наше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время</a:t>
            </a:r>
            <a:r>
              <a:rPr lang="en-US" sz="2400" dirty="0">
                <a:cs typeface="Calibri"/>
              </a:rPr>
              <a:t>, </a:t>
            </a:r>
            <a:r>
              <a:rPr lang="en-US" sz="2400" err="1">
                <a:cs typeface="Calibri"/>
              </a:rPr>
              <a:t>данные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сферы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деятельности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являются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самыми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востребованными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сейчас</a:t>
            </a:r>
            <a:r>
              <a:rPr lang="en-US" sz="2400" dirty="0">
                <a:cs typeface="Calibri"/>
              </a:rPr>
              <a:t>, </a:t>
            </a:r>
            <a:r>
              <a:rPr lang="en-US" sz="2400" err="1">
                <a:cs typeface="Calibri"/>
              </a:rPr>
              <a:t>за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сферой</a:t>
            </a:r>
            <a:r>
              <a:rPr lang="en-US" sz="2400" dirty="0">
                <a:cs typeface="Calibri"/>
              </a:rPr>
              <a:t> IT </a:t>
            </a:r>
            <a:r>
              <a:rPr lang="en-US" sz="2400" err="1">
                <a:cs typeface="Calibri"/>
              </a:rPr>
              <a:t>стоит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большое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будущее</a:t>
            </a:r>
            <a:r>
              <a:rPr lang="en-US" sz="2400" dirty="0">
                <a:cs typeface="Calibri"/>
              </a:rPr>
              <a:t>.</a:t>
            </a:r>
          </a:p>
          <a:p>
            <a:r>
              <a:rPr lang="en-US" sz="2400" err="1">
                <a:cs typeface="Calibri"/>
              </a:rPr>
              <a:t>Подобных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профессий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большое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множество</a:t>
            </a:r>
            <a:r>
              <a:rPr lang="en-US" sz="2400" dirty="0">
                <a:cs typeface="Calibri"/>
              </a:rPr>
              <a:t>, </a:t>
            </a:r>
            <a:r>
              <a:rPr lang="en-US" sz="2400" err="1">
                <a:cs typeface="Calibri"/>
              </a:rPr>
              <a:t>потому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каждый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может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найти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то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что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нравится</a:t>
            </a:r>
            <a:r>
              <a:rPr lang="en-US" sz="2400" dirty="0">
                <a:cs typeface="Calibri"/>
              </a:rPr>
              <a:t>.</a:t>
            </a:r>
          </a:p>
        </p:txBody>
      </p:sp>
      <p:pic>
        <p:nvPicPr>
          <p:cNvPr id="4" name="Объект 3" descr="Изображение выглядит как снимок экрана, Графика, графический дизай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F8F2EFC-6F2B-EBE2-30B2-6EB69A0F2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74" r="28271" b="7"/>
          <a:stretch/>
        </p:blipFill>
        <p:spPr>
          <a:xfrm>
            <a:off x="6087877" y="771753"/>
            <a:ext cx="5323901" cy="53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4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Профессии связанные с информатикой</vt:lpstr>
      <vt:lpstr>Презентация PowerPoint</vt:lpstr>
      <vt:lpstr>Программист</vt:lpstr>
      <vt:lpstr>Веб-дизайнер</vt:lpstr>
      <vt:lpstr>Разработчик приложений</vt:lpstr>
      <vt:lpstr>UX/UI-дизайнер</vt:lpstr>
      <vt:lpstr>Презентация PowerPoint</vt:lpstr>
      <vt:lpstr>Итог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283</cp:revision>
  <dcterms:created xsi:type="dcterms:W3CDTF">2024-01-21T06:08:18Z</dcterms:created>
  <dcterms:modified xsi:type="dcterms:W3CDTF">2024-01-21T07:28:06Z</dcterms:modified>
</cp:coreProperties>
</file>